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</p:sldIdLst>
  <p:sldSz cy="5143500" cx="9144000"/>
  <p:notesSz cx="6858000" cy="9144000"/>
  <p:embeddedFontLst>
    <p:embeddedFont>
      <p:font typeface="Oswald Medium"/>
      <p:regular r:id="rId12"/>
      <p:bold r:id="rId13"/>
    </p:embeddedFont>
    <p:embeddedFont>
      <p:font typeface="Montserrat"/>
      <p:regular r:id="rId14"/>
      <p:bold r:id="rId15"/>
      <p:italic r:id="rId16"/>
      <p:boldItalic r:id="rId17"/>
    </p:embeddedFont>
    <p:embeddedFont>
      <p:font typeface="Lato"/>
      <p:regular r:id="rId18"/>
      <p:bold r:id="rId19"/>
      <p:italic r:id="rId20"/>
      <p:boldItalic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21" Type="http://schemas.openxmlformats.org/officeDocument/2006/relationships/font" Target="fonts/Lato-boldItalic.fntdata"/><Relationship Id="rId13" Type="http://schemas.openxmlformats.org/officeDocument/2006/relationships/font" Target="fonts/OswaldMedium-bold.fntdata"/><Relationship Id="rId12" Type="http://schemas.openxmlformats.org/officeDocument/2006/relationships/font" Target="fonts/OswaldMedium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Montserrat-bold.fntdata"/><Relationship Id="rId14" Type="http://schemas.openxmlformats.org/officeDocument/2006/relationships/font" Target="fonts/Montserrat-regular.fntdata"/><Relationship Id="rId17" Type="http://schemas.openxmlformats.org/officeDocument/2006/relationships/font" Target="fonts/Montserrat-boldItalic.fntdata"/><Relationship Id="rId16" Type="http://schemas.openxmlformats.org/officeDocument/2006/relationships/font" Target="fonts/Montserrat-italic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Lato-bold.fntdata"/><Relationship Id="rId6" Type="http://schemas.openxmlformats.org/officeDocument/2006/relationships/slide" Target="slides/slide1.xml"/><Relationship Id="rId18" Type="http://schemas.openxmlformats.org/officeDocument/2006/relationships/font" Target="fonts/Lato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b50b434035_0_4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2b50b434035_0_4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b50b434035_0_5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2b50b434035_0_5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b50b434035_0_5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2b50b434035_0_5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b50b434035_0_5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2b50b434035_0_5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2b50b434035_0_5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2b50b434035_0_5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Relationship Id="rId4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jpg"/><Relationship Id="rId4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type="ctrTitle"/>
          </p:nvPr>
        </p:nvSpPr>
        <p:spPr>
          <a:xfrm>
            <a:off x="3146325" y="1676725"/>
            <a:ext cx="5943600" cy="16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300">
                <a:latin typeface="Oswald Medium"/>
                <a:ea typeface="Oswald Medium"/>
                <a:cs typeface="Oswald Medium"/>
                <a:sym typeface="Oswald Medium"/>
              </a:rPr>
              <a:t>Solar World</a:t>
            </a:r>
            <a:endParaRPr sz="4300"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sp>
        <p:nvSpPr>
          <p:cNvPr id="135" name="Google Shape;135;p13"/>
          <p:cNvSpPr txBox="1"/>
          <p:nvPr>
            <p:ph idx="1" type="subTitle"/>
          </p:nvPr>
        </p:nvSpPr>
        <p:spPr>
          <a:xfrm>
            <a:off x="3406100" y="2396800"/>
            <a:ext cx="4042800" cy="86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 Medium"/>
                <a:ea typeface="Oswald Medium"/>
                <a:cs typeface="Oswald Medium"/>
                <a:sym typeface="Oswald Medium"/>
              </a:rPr>
              <a:t>By: Nanda Rajaraman</a:t>
            </a:r>
            <a:endParaRPr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pic>
        <p:nvPicPr>
          <p:cNvPr id="136" name="Google Shape;13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674525"/>
            <a:ext cx="2468976" cy="2468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12425" y="0"/>
            <a:ext cx="3031575" cy="202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 u="sng">
                <a:latin typeface="Oswald Medium"/>
                <a:ea typeface="Oswald Medium"/>
                <a:cs typeface="Oswald Medium"/>
                <a:sym typeface="Oswald Medium"/>
              </a:rPr>
              <a:t>Imagine!</a:t>
            </a:r>
            <a:endParaRPr sz="2700" u="sng"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sp>
        <p:nvSpPr>
          <p:cNvPr id="143" name="Google Shape;143;p14"/>
          <p:cNvSpPr txBox="1"/>
          <p:nvPr>
            <p:ph idx="1" type="body"/>
          </p:nvPr>
        </p:nvSpPr>
        <p:spPr>
          <a:xfrm>
            <a:off x="1933675" y="1050150"/>
            <a:ext cx="5877600" cy="185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SzPts val="2700"/>
              <a:buFont typeface="Oswald Medium"/>
              <a:buChar char="●"/>
            </a:pPr>
            <a:r>
              <a:rPr lang="en" sz="2700">
                <a:latin typeface="Oswald Medium"/>
                <a:ea typeface="Oswald Medium"/>
                <a:cs typeface="Oswald Medium"/>
                <a:sym typeface="Oswald Medium"/>
              </a:rPr>
              <a:t>Pursuing a Greater Purpose</a:t>
            </a:r>
            <a:endParaRPr sz="2700">
              <a:latin typeface="Oswald Medium"/>
              <a:ea typeface="Oswald Medium"/>
              <a:cs typeface="Oswald Medium"/>
              <a:sym typeface="Oswald Medium"/>
            </a:endParaRPr>
          </a:p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SzPts val="2700"/>
              <a:buFont typeface="Oswald Medium"/>
              <a:buChar char="●"/>
            </a:pPr>
            <a:r>
              <a:rPr lang="en" sz="2700">
                <a:latin typeface="Oswald Medium"/>
                <a:ea typeface="Oswald Medium"/>
                <a:cs typeface="Oswald Medium"/>
                <a:sym typeface="Oswald Medium"/>
              </a:rPr>
              <a:t>Technological Advances Driving the Solar Power Movement</a:t>
            </a:r>
            <a:endParaRPr sz="2700">
              <a:latin typeface="Oswald Medium"/>
              <a:ea typeface="Oswald Medium"/>
              <a:cs typeface="Oswald Medium"/>
              <a:sym typeface="Oswald Medium"/>
            </a:endParaRPr>
          </a:p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SzPts val="2700"/>
              <a:buFont typeface="Oswald Medium"/>
              <a:buChar char="●"/>
            </a:pPr>
            <a:r>
              <a:rPr lang="en" sz="2700">
                <a:latin typeface="Oswald Medium"/>
                <a:ea typeface="Oswald Medium"/>
                <a:cs typeface="Oswald Medium"/>
                <a:sym typeface="Oswald Medium"/>
              </a:rPr>
              <a:t>Nurturing Smart Minds</a:t>
            </a:r>
            <a:endParaRPr sz="2700"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pic>
        <p:nvPicPr>
          <p:cNvPr id="144" name="Google Shape;14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89075" y="3081875"/>
            <a:ext cx="2054925" cy="20616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132775"/>
            <a:ext cx="3018500" cy="2010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 u="sng">
                <a:latin typeface="Oswald Medium"/>
                <a:ea typeface="Oswald Medium"/>
                <a:cs typeface="Oswald Medium"/>
                <a:sym typeface="Oswald Medium"/>
              </a:rPr>
              <a:t>Greater Purpose</a:t>
            </a:r>
            <a:endParaRPr sz="2700" u="sng"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sp>
        <p:nvSpPr>
          <p:cNvPr id="151" name="Google Shape;151;p15"/>
          <p:cNvSpPr txBox="1"/>
          <p:nvPr>
            <p:ph idx="1" type="body"/>
          </p:nvPr>
        </p:nvSpPr>
        <p:spPr>
          <a:xfrm>
            <a:off x="1933675" y="1050150"/>
            <a:ext cx="5877600" cy="185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-348615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Oswald Medium"/>
              <a:buChar char="●"/>
            </a:pPr>
            <a:r>
              <a:rPr lang="en" sz="2700">
                <a:latin typeface="Oswald Medium"/>
                <a:ea typeface="Oswald Medium"/>
                <a:cs typeface="Oswald Medium"/>
                <a:sym typeface="Oswald Medium"/>
              </a:rPr>
              <a:t>Turn sunlight into usable energy</a:t>
            </a:r>
            <a:endParaRPr sz="2700">
              <a:latin typeface="Oswald Medium"/>
              <a:ea typeface="Oswald Medium"/>
              <a:cs typeface="Oswald Medium"/>
              <a:sym typeface="Oswald Medium"/>
            </a:endParaRPr>
          </a:p>
          <a:p>
            <a:pPr indent="-348615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Oswald Medium"/>
              <a:buChar char="●"/>
            </a:pPr>
            <a:r>
              <a:rPr lang="en" sz="2700">
                <a:latin typeface="Oswald Medium"/>
                <a:ea typeface="Oswald Medium"/>
                <a:cs typeface="Oswald Medium"/>
                <a:sym typeface="Oswald Medium"/>
              </a:rPr>
              <a:t>Combined efforts of the electrical engineering community make this possible</a:t>
            </a:r>
            <a:endParaRPr sz="2700">
              <a:latin typeface="Oswald Medium"/>
              <a:ea typeface="Oswald Medium"/>
              <a:cs typeface="Oswald Medium"/>
              <a:sym typeface="Oswald Medium"/>
            </a:endParaRPr>
          </a:p>
          <a:p>
            <a:pPr indent="-348615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Oswald Medium"/>
              <a:buChar char="●"/>
            </a:pPr>
            <a:r>
              <a:rPr lang="en" sz="2700">
                <a:latin typeface="Oswald Medium"/>
                <a:ea typeface="Oswald Medium"/>
                <a:cs typeface="Oswald Medium"/>
                <a:sym typeface="Oswald Medium"/>
              </a:rPr>
              <a:t>Clean up the world</a:t>
            </a:r>
            <a:endParaRPr sz="2700">
              <a:latin typeface="Oswald Medium"/>
              <a:ea typeface="Oswald Medium"/>
              <a:cs typeface="Oswald Medium"/>
              <a:sym typeface="Oswald Medium"/>
            </a:endParaRPr>
          </a:p>
          <a:p>
            <a:pPr indent="-348615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Oswald Medium"/>
              <a:buChar char="●"/>
            </a:pPr>
            <a:r>
              <a:rPr lang="en" sz="2700">
                <a:latin typeface="Oswald Medium"/>
                <a:ea typeface="Oswald Medium"/>
                <a:cs typeface="Oswald Medium"/>
                <a:sym typeface="Oswald Medium"/>
              </a:rPr>
              <a:t>Prerak Kumar</a:t>
            </a:r>
            <a:r>
              <a:rPr lang="en" sz="2700">
                <a:latin typeface="Oswald Medium"/>
                <a:ea typeface="Oswald Medium"/>
                <a:cs typeface="Oswald Medium"/>
                <a:sym typeface="Oswald Medium"/>
              </a:rPr>
              <a:t> Shah, Senior Electrical Engineer at Sonnen Inc.</a:t>
            </a:r>
            <a:endParaRPr sz="2700"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pic>
        <p:nvPicPr>
          <p:cNvPr id="152" name="Google Shape;152;p15"/>
          <p:cNvPicPr preferRelativeResize="0"/>
          <p:nvPr/>
        </p:nvPicPr>
        <p:blipFill rotWithShape="1">
          <a:blip r:embed="rId3">
            <a:alphaModFix/>
          </a:blip>
          <a:srcRect b="16693" l="0" r="0" t="16693"/>
          <a:stretch/>
        </p:blipFill>
        <p:spPr>
          <a:xfrm>
            <a:off x="0" y="3152600"/>
            <a:ext cx="2988725" cy="199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65050" y="3152600"/>
            <a:ext cx="3478950" cy="2040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 u="sng">
                <a:latin typeface="Oswald Medium"/>
                <a:ea typeface="Oswald Medium"/>
                <a:cs typeface="Oswald Medium"/>
                <a:sym typeface="Oswald Medium"/>
              </a:rPr>
              <a:t>Artificial Intelligence</a:t>
            </a:r>
            <a:endParaRPr sz="2700" u="sng"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sp>
        <p:nvSpPr>
          <p:cNvPr id="159" name="Google Shape;159;p16"/>
          <p:cNvSpPr txBox="1"/>
          <p:nvPr>
            <p:ph idx="1" type="body"/>
          </p:nvPr>
        </p:nvSpPr>
        <p:spPr>
          <a:xfrm>
            <a:off x="1944600" y="1028300"/>
            <a:ext cx="5877600" cy="185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SzPts val="2700"/>
              <a:buFont typeface="Oswald Medium"/>
              <a:buChar char="●"/>
            </a:pPr>
            <a:r>
              <a:rPr lang="en" sz="2700">
                <a:latin typeface="Oswald Medium"/>
                <a:ea typeface="Oswald Medium"/>
                <a:cs typeface="Oswald Medium"/>
                <a:sym typeface="Oswald Medium"/>
              </a:rPr>
              <a:t>AI is boosting productivity</a:t>
            </a:r>
            <a:endParaRPr sz="2700">
              <a:latin typeface="Oswald Medium"/>
              <a:ea typeface="Oswald Medium"/>
              <a:cs typeface="Oswald Medium"/>
              <a:sym typeface="Oswald Medium"/>
            </a:endParaRPr>
          </a:p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SzPts val="2700"/>
              <a:buFont typeface="Oswald Medium"/>
              <a:buChar char="●"/>
            </a:pPr>
            <a:r>
              <a:rPr lang="en" sz="2700">
                <a:latin typeface="Oswald Medium"/>
                <a:ea typeface="Oswald Medium"/>
                <a:cs typeface="Oswald Medium"/>
                <a:sym typeface="Oswald Medium"/>
              </a:rPr>
              <a:t>Slow change to renewable energy</a:t>
            </a:r>
            <a:endParaRPr sz="2700">
              <a:latin typeface="Oswald Medium"/>
              <a:ea typeface="Oswald Medium"/>
              <a:cs typeface="Oswald Medium"/>
              <a:sym typeface="Oswald Medium"/>
            </a:endParaRPr>
          </a:p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SzPts val="2700"/>
              <a:buFont typeface="Oswald Medium"/>
              <a:buChar char="●"/>
            </a:pPr>
            <a:r>
              <a:rPr lang="en" sz="2700">
                <a:latin typeface="Oswald Medium"/>
                <a:ea typeface="Oswald Medium"/>
                <a:cs typeface="Oswald Medium"/>
                <a:sym typeface="Oswald Medium"/>
              </a:rPr>
              <a:t>Speeding up technological processes</a:t>
            </a:r>
            <a:endParaRPr sz="2700"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pic>
        <p:nvPicPr>
          <p:cNvPr id="160" name="Google Shape;16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884091"/>
            <a:ext cx="3389100" cy="22594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54898" y="2884100"/>
            <a:ext cx="3389099" cy="225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 u="sng">
                <a:latin typeface="Oswald Medium"/>
                <a:ea typeface="Oswald Medium"/>
                <a:cs typeface="Oswald Medium"/>
                <a:sym typeface="Oswald Medium"/>
              </a:rPr>
              <a:t>Smart Minds</a:t>
            </a:r>
            <a:endParaRPr sz="2700" u="sng"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sp>
        <p:nvSpPr>
          <p:cNvPr id="167" name="Google Shape;167;p17"/>
          <p:cNvSpPr txBox="1"/>
          <p:nvPr>
            <p:ph idx="1" type="body"/>
          </p:nvPr>
        </p:nvSpPr>
        <p:spPr>
          <a:xfrm>
            <a:off x="1933675" y="1050150"/>
            <a:ext cx="5877600" cy="185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SzPts val="2700"/>
              <a:buFont typeface="Oswald Medium"/>
              <a:buChar char="●"/>
            </a:pPr>
            <a:r>
              <a:rPr lang="en" sz="2700">
                <a:latin typeface="Oswald Medium"/>
                <a:ea typeface="Oswald Medium"/>
                <a:cs typeface="Oswald Medium"/>
                <a:sym typeface="Oswald Medium"/>
              </a:rPr>
              <a:t>Field Experience</a:t>
            </a:r>
            <a:endParaRPr sz="2700">
              <a:latin typeface="Oswald Medium"/>
              <a:ea typeface="Oswald Medium"/>
              <a:cs typeface="Oswald Medium"/>
              <a:sym typeface="Oswald Medium"/>
            </a:endParaRPr>
          </a:p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SzPts val="2700"/>
              <a:buFont typeface="Oswald Medium"/>
              <a:buChar char="●"/>
            </a:pPr>
            <a:r>
              <a:rPr lang="en" sz="2700">
                <a:latin typeface="Oswald Medium"/>
                <a:ea typeface="Oswald Medium"/>
                <a:cs typeface="Oswald Medium"/>
                <a:sym typeface="Oswald Medium"/>
              </a:rPr>
              <a:t>Technical Job Opportunities</a:t>
            </a:r>
            <a:endParaRPr sz="2700">
              <a:latin typeface="Oswald Medium"/>
              <a:ea typeface="Oswald Medium"/>
              <a:cs typeface="Oswald Medium"/>
              <a:sym typeface="Oswald Medium"/>
            </a:endParaRPr>
          </a:p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SzPts val="2700"/>
              <a:buFont typeface="Oswald Medium"/>
              <a:buChar char="●"/>
            </a:pPr>
            <a:r>
              <a:rPr lang="en" sz="2700">
                <a:latin typeface="Oswald Medium"/>
                <a:ea typeface="Oswald Medium"/>
                <a:cs typeface="Oswald Medium"/>
                <a:sym typeface="Oswald Medium"/>
              </a:rPr>
              <a:t>Mixture of Skills</a:t>
            </a:r>
            <a:endParaRPr sz="2700"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pic>
        <p:nvPicPr>
          <p:cNvPr id="168" name="Google Shape;16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849300"/>
            <a:ext cx="3441300" cy="229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79254" y="2905950"/>
            <a:ext cx="3364748" cy="2237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 u="sng">
                <a:latin typeface="Oswald Medium"/>
                <a:ea typeface="Oswald Medium"/>
                <a:cs typeface="Oswald Medium"/>
                <a:sym typeface="Oswald Medium"/>
              </a:rPr>
              <a:t>Future</a:t>
            </a:r>
            <a:endParaRPr sz="2700" u="sng"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sp>
        <p:nvSpPr>
          <p:cNvPr id="175" name="Google Shape;175;p18"/>
          <p:cNvSpPr txBox="1"/>
          <p:nvPr>
            <p:ph idx="1" type="body"/>
          </p:nvPr>
        </p:nvSpPr>
        <p:spPr>
          <a:xfrm>
            <a:off x="1933675" y="1050150"/>
            <a:ext cx="5877600" cy="185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SzPts val="2700"/>
              <a:buFont typeface="Oswald Medium"/>
              <a:buChar char="●"/>
            </a:pPr>
            <a:r>
              <a:rPr lang="en" sz="2700">
                <a:latin typeface="Oswald Medium"/>
                <a:ea typeface="Oswald Medium"/>
                <a:cs typeface="Oswald Medium"/>
                <a:sym typeface="Oswald Medium"/>
              </a:rPr>
              <a:t>Sustainable Reality</a:t>
            </a:r>
            <a:endParaRPr sz="2700">
              <a:latin typeface="Oswald Medium"/>
              <a:ea typeface="Oswald Medium"/>
              <a:cs typeface="Oswald Medium"/>
              <a:sym typeface="Oswald Medium"/>
            </a:endParaRPr>
          </a:p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SzPts val="2700"/>
              <a:buFont typeface="Oswald Medium"/>
              <a:buChar char="●"/>
            </a:pPr>
            <a:r>
              <a:rPr lang="en" sz="2700">
                <a:latin typeface="Oswald Medium"/>
                <a:ea typeface="Oswald Medium"/>
                <a:cs typeface="Oswald Medium"/>
                <a:sym typeface="Oswald Medium"/>
              </a:rPr>
              <a:t>Sharp Technical Minds</a:t>
            </a:r>
            <a:endParaRPr sz="2700"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pic>
        <p:nvPicPr>
          <p:cNvPr id="176" name="Google Shape;17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905950"/>
            <a:ext cx="3387226" cy="222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03236" y="2905950"/>
            <a:ext cx="3340764" cy="2224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